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9" r:id="rId5"/>
    <p:sldId id="257" r:id="rId6"/>
    <p:sldId id="264" r:id="rId7"/>
    <p:sldId id="265" r:id="rId8"/>
    <p:sldId id="266" r:id="rId9"/>
    <p:sldId id="267" r:id="rId10"/>
    <p:sldId id="268" r:id="rId11"/>
    <p:sldId id="262" r:id="rId12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72"/>
    <a:srgbClr val="990033"/>
    <a:srgbClr val="FF6600"/>
    <a:srgbClr val="FFCCCC"/>
    <a:srgbClr val="FFCCFF"/>
    <a:srgbClr val="9999FF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7" autoAdjust="0"/>
    <p:restoredTop sz="94660"/>
  </p:normalViewPr>
  <p:slideViewPr>
    <p:cSldViewPr snapToGrid="0">
      <p:cViewPr varScale="1">
        <p:scale>
          <a:sx n="37" d="100"/>
          <a:sy n="37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4518929"/>
            <a:ext cx="18286810" cy="4775200"/>
          </a:xfrm>
        </p:spPr>
        <p:txBody>
          <a:bodyPr anchor="b">
            <a:normAutofit/>
          </a:bodyPr>
          <a:lstStyle>
            <a:lvl1pPr algn="l"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9294129"/>
            <a:ext cx="18286810" cy="2761018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911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5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68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6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4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71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3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77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37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rgbClr val="3300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10715" y="12685217"/>
            <a:ext cx="3257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solidFill>
                  <a:srgbClr val="330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4000" dirty="0" err="1" smtClean="0">
                <a:solidFill>
                  <a:srgbClr val="330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TeamULH</a:t>
            </a:r>
            <a:endParaRPr lang="en-GB" sz="4000" dirty="0">
              <a:solidFill>
                <a:srgbClr val="330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87367"/>
            <a:ext cx="18286810" cy="47752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GB" sz="5400" b="1" i="1" dirty="0" smtClean="0"/>
              <a:t>‘</a:t>
            </a:r>
            <a:r>
              <a:rPr lang="en-GB" sz="7200" b="1" i="1" dirty="0" smtClean="0"/>
              <a:t>United against all forms of Racism’</a:t>
            </a:r>
            <a:r>
              <a:rPr lang="en-GB" sz="7200" b="1" dirty="0" smtClean="0">
                <a:solidFill>
                  <a:srgbClr val="990033"/>
                </a:solidFill>
              </a:rPr>
              <a:t/>
            </a:r>
            <a:br>
              <a:rPr lang="en-GB" sz="7200" b="1" dirty="0" smtClean="0">
                <a:solidFill>
                  <a:srgbClr val="990033"/>
                </a:solidFill>
              </a:rPr>
            </a:br>
            <a:r>
              <a:rPr lang="en-GB" sz="7200" b="1" dirty="0" smtClean="0"/>
              <a:t>Proposed</a:t>
            </a:r>
            <a:r>
              <a:rPr lang="en-GB" sz="7200" b="1" dirty="0"/>
              <a:t>: Anti-Racism Strategy </a:t>
            </a:r>
            <a:r>
              <a:rPr lang="en-GB" sz="7200" b="1" dirty="0" smtClean="0"/>
              <a:t>2022/23</a:t>
            </a:r>
            <a:r>
              <a:rPr lang="en-GB" sz="6600" dirty="0" smtClean="0"/>
              <a:t> 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9269" y="836023"/>
            <a:ext cx="20929574" cy="1874696"/>
          </a:xfrm>
        </p:spPr>
        <p:txBody>
          <a:bodyPr>
            <a:normAutofit/>
          </a:bodyPr>
          <a:lstStyle/>
          <a:p>
            <a:r>
              <a:rPr lang="en-GB" sz="6000" dirty="0" smtClean="0"/>
              <a:t>INTRODUCTION</a:t>
            </a:r>
            <a:endParaRPr lang="en-GB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1891" y="2553963"/>
            <a:ext cx="22725126" cy="8702676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4800" b="1" dirty="0" smtClean="0"/>
              <a:t>United Lincoln Hospitals </a:t>
            </a:r>
            <a:r>
              <a:rPr lang="en-GB" sz="4800" dirty="0"/>
              <a:t>is committed to providing a workplace where </a:t>
            </a:r>
            <a:r>
              <a:rPr lang="en-GB" sz="4800" u="sng" dirty="0"/>
              <a:t>all</a:t>
            </a:r>
            <a:r>
              <a:rPr lang="en-GB" sz="4800" dirty="0"/>
              <a:t> colleagues </a:t>
            </a:r>
            <a:r>
              <a:rPr lang="en-GB" sz="4800" dirty="0" smtClean="0"/>
              <a:t>feel</a:t>
            </a:r>
          </a:p>
          <a:p>
            <a:pPr marL="720000" indent="0">
              <a:buClr>
                <a:srgbClr val="7030A0"/>
              </a:buClr>
              <a:buNone/>
            </a:pPr>
            <a:r>
              <a:rPr lang="en-GB" sz="4800" dirty="0" smtClean="0"/>
              <a:t>- a </a:t>
            </a:r>
            <a:r>
              <a:rPr lang="en-GB" sz="4800" dirty="0"/>
              <a:t>true sense of belonging </a:t>
            </a:r>
            <a:endParaRPr lang="en-GB" sz="4800" dirty="0" smtClean="0"/>
          </a:p>
          <a:p>
            <a:pPr marL="720000" indent="0">
              <a:buNone/>
            </a:pPr>
            <a:r>
              <a:rPr lang="en-GB" sz="4800" dirty="0" smtClean="0"/>
              <a:t>- safe </a:t>
            </a:r>
            <a:r>
              <a:rPr lang="en-GB" sz="4800" dirty="0"/>
              <a:t>and protected from the harm caused by racism. </a:t>
            </a:r>
            <a:endParaRPr lang="en-GB" sz="4800" dirty="0" smtClean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4800" dirty="0" smtClean="0"/>
              <a:t>Addressing all forms of racism vital to ULHT purpose to deliver </a:t>
            </a:r>
            <a:r>
              <a:rPr lang="en-GB" sz="4800" dirty="0"/>
              <a:t>outstanding care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4800" b="1" dirty="0" smtClean="0">
                <a:solidFill>
                  <a:srgbClr val="7030A0"/>
                </a:solidFill>
              </a:rPr>
              <a:t>ULHT is proud </a:t>
            </a:r>
            <a:r>
              <a:rPr lang="en-GB" sz="4800" b="1" dirty="0">
                <a:solidFill>
                  <a:srgbClr val="7030A0"/>
                </a:solidFill>
              </a:rPr>
              <a:t>of the diversity </a:t>
            </a:r>
            <a:r>
              <a:rPr lang="en-GB" sz="4800" b="1" dirty="0" smtClean="0">
                <a:solidFill>
                  <a:srgbClr val="7030A0"/>
                </a:solidFill>
              </a:rPr>
              <a:t>of its workforce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4800" dirty="0" smtClean="0"/>
              <a:t>Compelling evidence – NSS21, anecdotal/lived experience 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4800" dirty="0" smtClean="0"/>
              <a:t>Additional to work currently underway (WRES, Dignity</a:t>
            </a:r>
            <a:r>
              <a:rPr lang="en-GB" sz="4800" dirty="0" smtClean="0"/>
              <a:t>, Safety and </a:t>
            </a:r>
            <a:r>
              <a:rPr lang="en-GB" sz="4800" dirty="0" smtClean="0"/>
              <a:t>Respect,  </a:t>
            </a:r>
            <a:r>
              <a:rPr lang="en-GB" sz="4800" dirty="0" smtClean="0"/>
              <a:t>inclusive and compassionate leadership; </a:t>
            </a:r>
            <a:r>
              <a:rPr lang="en-GB" sz="4800" dirty="0" smtClean="0"/>
              <a:t>Staff </a:t>
            </a:r>
            <a:r>
              <a:rPr lang="en-GB" sz="4800" dirty="0" smtClean="0"/>
              <a:t>N</a:t>
            </a:r>
            <a:r>
              <a:rPr lang="en-GB" sz="4800" dirty="0" smtClean="0"/>
              <a:t>etwork </a:t>
            </a:r>
            <a:r>
              <a:rPr lang="en-GB" sz="4800" dirty="0" smtClean="0"/>
              <a:t>F</a:t>
            </a:r>
            <a:r>
              <a:rPr lang="en-GB" sz="4800" dirty="0" smtClean="0"/>
              <a:t>orums)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4800" dirty="0" smtClean="0"/>
              <a:t>Key </a:t>
            </a:r>
            <a:r>
              <a:rPr lang="en-GB" sz="4800" dirty="0" smtClean="0"/>
              <a:t>relationship dynamics (staff/patient; peer/peer and line </a:t>
            </a:r>
            <a:r>
              <a:rPr lang="en-GB" sz="4800" dirty="0" smtClean="0"/>
              <a:t>manager/direct report</a:t>
            </a:r>
            <a:r>
              <a:rPr lang="en-GB" sz="4800" dirty="0" smtClean="0"/>
              <a:t>)  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4216995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1786" y="7011314"/>
            <a:ext cx="22783801" cy="4875887"/>
          </a:xfrm>
          <a:prstGeom prst="roundRect">
            <a:avLst>
              <a:gd name="adj" fmla="val 643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71563" indent="-706438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ACTIONS: </a:t>
            </a:r>
          </a:p>
          <a:p>
            <a:pPr marL="1071563" indent="-706438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and dialogue with professional bodies to protect registered staff/all staff from complaints and legal challenge when managing racism towards staff </a:t>
            </a:r>
          </a:p>
          <a:p>
            <a:pPr marL="1071563" indent="-706438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‘flowchart’ to guide the management and escalation of incidents (including how staff are supported)</a:t>
            </a:r>
          </a:p>
          <a:p>
            <a:pPr marL="1071563" indent="-706438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policies and guidance to ensure messaging and language is appropriately robust and meaningful </a:t>
            </a:r>
          </a:p>
          <a:p>
            <a:pPr marL="1071563" indent="-706438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policies and guidance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and enable racist incidents to be managed/addressed effectively</a:t>
            </a:r>
          </a:p>
          <a:p>
            <a:pPr marL="1071563" indent="-706438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Monthly/quarterly reporting of racial incidents/abuse to Executive Team    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1136" y="3847014"/>
            <a:ext cx="18554452" cy="2632165"/>
          </a:xfrm>
          <a:prstGeom prst="roundRect">
            <a:avLst>
              <a:gd name="adj" fmla="val 723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staff in the event of racial abuse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staff to act effectively and confidently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policies and procedures clarify and reinforce ULHT commitment to address all forms of racism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oversight and assurance of how incidents are reported, managed and monitored     </a:t>
            </a:r>
            <a:endParaRPr lang="en-GB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1786" y="3847013"/>
            <a:ext cx="3500846" cy="2632165"/>
          </a:xfrm>
          <a:prstGeom prst="roundRect">
            <a:avLst>
              <a:gd name="adj" fmla="val 97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are protected </a:t>
            </a: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harm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7072" y="257989"/>
            <a:ext cx="23133231" cy="1874696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GOVERNANCE </a:t>
            </a:r>
            <a:endParaRPr lang="en-GB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2050867"/>
            <a:ext cx="24382413" cy="9221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30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5000" b="1" i="1" dirty="0" smtClean="0">
                <a:solidFill>
                  <a:schemeClr val="bg1"/>
                </a:solidFill>
              </a:rPr>
              <a:t>We will provide absolute clarity for managing racism towards staff</a:t>
            </a:r>
            <a:endParaRPr lang="en-GB" sz="5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9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1786" y="7011314"/>
            <a:ext cx="22783801" cy="4875887"/>
          </a:xfrm>
          <a:prstGeom prst="roundRect">
            <a:avLst>
              <a:gd name="adj" fmla="val 575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-706438"/>
            <a:r>
              <a:rPr lang="en-GB" sz="36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scale, staff engagement activity to reset ULHT values and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behaviours  </a:t>
            </a:r>
            <a:endParaRPr lang="en-GB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leadership and management commitment to compassionate and inclusive leadership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etworks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Staffside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future actions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remove barriers staff may feel when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concerns and speaking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HR policies and guidance enable incidents to be addressed effectively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diversity of ULHT workforce, i.e.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 Calendar, History month, acknowledge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ULHT global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and community</a:t>
            </a:r>
            <a:endParaRPr lang="en-GB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ULHT values to determine recruitment and promotion decisions</a:t>
            </a:r>
          </a:p>
          <a:p>
            <a:endParaRPr lang="en-GB" sz="2900" dirty="0">
              <a:solidFill>
                <a:srgbClr val="FF3300"/>
              </a:solidFill>
              <a:latin typeface="+mj-lt"/>
            </a:endParaRPr>
          </a:p>
          <a:p>
            <a:r>
              <a:rPr lang="en-GB" sz="2900" dirty="0" smtClean="0">
                <a:solidFill>
                  <a:srgbClr val="FF3300"/>
                </a:solidFill>
                <a:latin typeface="+mj-lt"/>
              </a:rPr>
              <a:t>    </a:t>
            </a:r>
            <a:endParaRPr lang="en-GB" sz="290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1200" y="3847014"/>
            <a:ext cx="18554387" cy="263216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staff are appropriately supported and feel safe when raising concerns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acknowledge the ‘lived’ experience of staff that have suffered discrimination and prejudice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staff to recognise and ‘call out’ inappropriate behaviour and language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and work in partnership with leaders, </a:t>
            </a:r>
            <a:r>
              <a:rPr lang="en-GB" sz="3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Staffside</a:t>
            </a: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Freedom to Speak Up (F2SU) and Staff Networks to inform future actions and role model/live ULHT values      </a:t>
            </a:r>
            <a:endParaRPr lang="en-GB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1786" y="3847013"/>
            <a:ext cx="3500846" cy="2632165"/>
          </a:xfrm>
          <a:prstGeom prst="roundRect">
            <a:avLst>
              <a:gd name="adj" fmla="val 845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are treated with dignity and respect 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7072" y="257989"/>
            <a:ext cx="23133231" cy="1874696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3300"/>
                </a:solidFill>
              </a:rPr>
              <a:t>ULHT ‘CULTURE’ </a:t>
            </a:r>
            <a:endParaRPr lang="en-GB" sz="6000" dirty="0">
              <a:solidFill>
                <a:srgbClr val="FF3300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2050867"/>
            <a:ext cx="24382413" cy="922196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30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5000" b="1" i="1" dirty="0" smtClean="0">
                <a:solidFill>
                  <a:schemeClr val="bg1"/>
                </a:solidFill>
              </a:rPr>
              <a:t>We will build a culture of dignity, safety and respect</a:t>
            </a:r>
            <a:endParaRPr lang="en-GB" sz="5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0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1786" y="7011314"/>
            <a:ext cx="22783801" cy="4875887"/>
          </a:xfrm>
          <a:prstGeom prst="roundRect">
            <a:avLst>
              <a:gd name="adj" fmla="val 74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-706438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ACTIONS: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‘Respect’ statement to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prominently displayed at all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and included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patient letters/information leaflets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a ULHT anti-racism campaign (see appendix one)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story to explain why ULHT are positioned as an ‘anti-racist’ employer (and what this means for our patients, existing/prospective staff)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lived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videos and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to raise awareness and understanding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 web-pages (intranet/internet) </a:t>
            </a:r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8400" y="3847014"/>
            <a:ext cx="18547187" cy="263216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will support understanding and awareness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Strong, appropriate and clear language will reinforce ULHT position as an ‘anti-racist’ organisation and employer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 of behaviour towards staff is clear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broad range of channels will share information and news about the Trust’s inclusive culture         </a:t>
            </a:r>
            <a:r>
              <a:rPr lang="en-GB" sz="31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GB" sz="3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1786" y="3847014"/>
            <a:ext cx="3500846" cy="2632165"/>
          </a:xfrm>
          <a:prstGeom prst="roundRect">
            <a:avLst>
              <a:gd name="adj" fmla="val 908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essaging is clear, visible and  robust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7072" y="257989"/>
            <a:ext cx="23133231" cy="1874696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70C0"/>
                </a:solidFill>
              </a:rPr>
              <a:t>COMMUNICATION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2050867"/>
            <a:ext cx="24382413" cy="9221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30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5000" b="1" i="1" dirty="0" smtClean="0">
                <a:solidFill>
                  <a:schemeClr val="bg1"/>
                </a:solidFill>
              </a:rPr>
              <a:t>We will be bold in our communication to staff, patients and partners</a:t>
            </a:r>
            <a:endParaRPr lang="en-GB" sz="5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53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1786" y="7011314"/>
            <a:ext cx="22783801" cy="4875887"/>
          </a:xfrm>
          <a:prstGeom prst="roundRect">
            <a:avLst>
              <a:gd name="adj" fmla="val 6097"/>
            </a:avLst>
          </a:prstGeom>
          <a:solidFill>
            <a:srgbClr val="FFCCCC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ACTIONS: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 added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annual requirement to mandatory training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workshop/briefing (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e-learning/face to face)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out racism, homophobia, misogyny or religious hate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and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micro-aggression to be included in future development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discriminatory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behaviours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for all leaders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induction/support programmes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trainee and international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doctors/nurses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induction/support programmes for Apprenticeships, New to Care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600" dirty="0">
              <a:solidFill>
                <a:srgbClr val="990033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8400" y="3726182"/>
            <a:ext cx="18547187" cy="2819400"/>
          </a:xfrm>
          <a:prstGeom prst="roundRect">
            <a:avLst>
              <a:gd name="adj" fmla="val 6053"/>
            </a:avLst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and broader application of CQ (Cultural Intelligence) training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 bias training for all staff groups as a minimum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EDI/inclusion integral to new leadership and management development offer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to training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and patient lived experience used to define discriminatory behaviours and demonstrate ‘harm’  </a:t>
            </a:r>
          </a:p>
          <a:p>
            <a:r>
              <a:rPr lang="en-GB" sz="2850" dirty="0" smtClean="0">
                <a:solidFill>
                  <a:srgbClr val="990033"/>
                </a:solidFill>
                <a:latin typeface="+mj-lt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1786" y="3819799"/>
            <a:ext cx="3500846" cy="2632165"/>
          </a:xfrm>
          <a:prstGeom prst="roundRect">
            <a:avLst>
              <a:gd name="adj" fmla="val 7193"/>
            </a:avLst>
          </a:prstGeom>
          <a:solidFill>
            <a:srgbClr val="FFCCCC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fosters empathy and awareness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7072" y="257989"/>
            <a:ext cx="23133231" cy="1874696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990033"/>
                </a:solidFill>
              </a:rPr>
              <a:t>TRAINING AND EDUCATION</a:t>
            </a:r>
            <a:endParaRPr lang="en-GB" sz="6000" dirty="0">
              <a:solidFill>
                <a:srgbClr val="990033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2050867"/>
            <a:ext cx="24382413" cy="922196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30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5000" b="1" i="1" dirty="0" smtClean="0">
                <a:solidFill>
                  <a:schemeClr val="bg1"/>
                </a:solidFill>
              </a:rPr>
              <a:t>We will train staff and leaders in EDI</a:t>
            </a:r>
            <a:endParaRPr lang="en-GB" sz="5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29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1786" y="7011314"/>
            <a:ext cx="22783801" cy="4875887"/>
          </a:xfrm>
          <a:prstGeom prst="roundRect">
            <a:avLst>
              <a:gd name="adj" fmla="val 712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-706438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ACTIONS: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update the patient complaints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policy, to ensure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response to racism, homophobia, misogyny or religious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 and is supportive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GB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relevant policies and support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staff ‘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investigation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(ensuring equity) 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patient complaints procedure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if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Datix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is the best method for capturing and reporting racial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 (and what happens to this information)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 and ease of access to complaints procedure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 of discriminatory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behaviours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physical and psychological well-being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8400" y="3726182"/>
            <a:ext cx="18547187" cy="281940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tolerance towards ‘discriminatory’ banter and behaviour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 is not tolerated as ‘part of the job’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managed sensitively and with compassion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offered recognises and understands the severity and impact of abuse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ULHT position as an anti racist organisation is explained firmly and with confidence</a:t>
            </a:r>
            <a:endParaRPr lang="en-GB" sz="31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1786" y="3819799"/>
            <a:ext cx="3500846" cy="2632165"/>
          </a:xfrm>
          <a:prstGeom prst="roundRect">
            <a:avLst>
              <a:gd name="adj" fmla="val 65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 feel assured they have ULHT support 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7072" y="257989"/>
            <a:ext cx="23133231" cy="1874696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MANAGING COMPLAINTS</a:t>
            </a:r>
            <a:endParaRPr lang="en-GB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2050867"/>
            <a:ext cx="24382413" cy="922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30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5000" b="1" i="1" dirty="0" smtClean="0">
                <a:solidFill>
                  <a:schemeClr val="bg1"/>
                </a:solidFill>
              </a:rPr>
              <a:t>We will support staff in the event of a complaint </a:t>
            </a:r>
            <a:endParaRPr lang="en-GB" sz="5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19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0" y="932400"/>
            <a:ext cx="9600000" cy="54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763" y="931471"/>
            <a:ext cx="9600000" cy="54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763" y="6553646"/>
            <a:ext cx="9600000" cy="54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0" y="6553646"/>
            <a:ext cx="9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53CB8A55D99419E01E1EBA9F71F1D" ma:contentTypeVersion="8" ma:contentTypeDescription="Create a new document." ma:contentTypeScope="" ma:versionID="c19445f37b9ad11d8f43eb46aed6db8a">
  <xsd:schema xmlns:xsd="http://www.w3.org/2001/XMLSchema" xmlns:xs="http://www.w3.org/2001/XMLSchema" xmlns:p="http://schemas.microsoft.com/office/2006/metadata/properties" xmlns:ns2="1323a3bf-d32a-4ba6-867b-5b0544044aeb" targetNamespace="http://schemas.microsoft.com/office/2006/metadata/properties" ma:root="true" ma:fieldsID="df5892781ef19e1d3813da3279f9ea9f" ns2:_="">
    <xsd:import namespace="1323a3bf-d32a-4ba6-867b-5b0544044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3a3bf-d32a-4ba6-867b-5b0544044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934425-BB88-4CF9-A563-79E3DA2B5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3a3bf-d32a-4ba6-867b-5b0544044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3E8F2E-329C-4DCE-93A5-5585443E1583}">
  <ds:schemaRefs>
    <ds:schemaRef ds:uri="http://schemas.microsoft.com/office/2006/documentManagement/types"/>
    <ds:schemaRef ds:uri="http://purl.org/dc/elements/1.1/"/>
    <ds:schemaRef ds:uri="1323a3bf-d32a-4ba6-867b-5b0544044ae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5A53E4-FB0C-4A3C-A8D7-11E7514AE1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852</Words>
  <Application>Microsoft Office PowerPoint</Application>
  <PresentationFormat>Custom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‘United against all forms of Racism’ Proposed: Anti-Racism Strategy 2022/23 </vt:lpstr>
      <vt:lpstr>INTRODUCTION</vt:lpstr>
      <vt:lpstr>GOVERNANCE </vt:lpstr>
      <vt:lpstr>ULHT ‘CULTURE’ </vt:lpstr>
      <vt:lpstr>COMMUNICATION</vt:lpstr>
      <vt:lpstr>TRAINING AND EDUCATION</vt:lpstr>
      <vt:lpstr>MANAGING COMPLAINTS</vt:lpstr>
      <vt:lpstr>PowerPoint Presentation</vt:lpstr>
    </vt:vector>
  </TitlesOfParts>
  <Company>United Lincolnshire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Knight Stephen (ULHT)</dc:creator>
  <cp:lastModifiedBy>Akhtar Sarah (ULHT)</cp:lastModifiedBy>
  <cp:revision>85</cp:revision>
  <dcterms:created xsi:type="dcterms:W3CDTF">2021-02-23T08:41:12Z</dcterms:created>
  <dcterms:modified xsi:type="dcterms:W3CDTF">2022-03-28T18:59:34Z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0x0101003F853CB8A55D99419E01E1EBA9F71F1D</vt:lpwstr>
  </property>
</Properties>
</file>